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5"/>
  </p:notesMasterIdLst>
  <p:sldIdLst>
    <p:sldId id="259" r:id="rId2"/>
    <p:sldId id="257" r:id="rId3"/>
    <p:sldId id="258" r:id="rId4"/>
  </p:sldIdLst>
  <p:sldSz cx="9144000" cy="5143500" type="screen16x9"/>
  <p:notesSz cx="6858000" cy="9144000"/>
  <p:embeddedFontLst>
    <p:embeddedFont>
      <p:font typeface="Open Sans" pitchFamily="2" charset="0"/>
      <p:regular r:id="rId6"/>
      <p:bold r:id="rId7"/>
      <p:italic r:id="rId8"/>
      <p:boldItalic r:id="rId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7"/>
  </p:normalViewPr>
  <p:slideViewPr>
    <p:cSldViewPr snapToGrid="0" snapToObjects="1">
      <p:cViewPr varScale="1">
        <p:scale>
          <a:sx n="144" d="100"/>
          <a:sy n="144" d="100"/>
        </p:scale>
        <p:origin x="7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d6d4cc2e8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d6d4cc2e8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26FE7F-CE16-F7EE-A700-AD2798928E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16" y="26639"/>
            <a:ext cx="9143984" cy="51434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6141" y="1552353"/>
            <a:ext cx="6295506" cy="2306551"/>
          </a:xfrm>
        </p:spPr>
        <p:txBody>
          <a:bodyPr anchor="b">
            <a:normAutofit/>
          </a:bodyPr>
          <a:lstStyle/>
          <a:p>
            <a:br>
              <a:rPr lang="en-US" sz="3200" dirty="0"/>
            </a:br>
            <a:r>
              <a:rPr lang="en-US" sz="3000" dirty="0">
                <a:solidFill>
                  <a:srgbClr val="FFFFFF"/>
                </a:solidFill>
                <a:ea typeface="Calibri Light"/>
                <a:cs typeface="Calibri Light"/>
              </a:rPr>
              <a:t>Analyst</a:t>
            </a:r>
            <a:endParaRPr lang="en-US" sz="3000" dirty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9916" y="2598385"/>
            <a:ext cx="4051005" cy="666456"/>
          </a:xfrm>
        </p:spPr>
        <p:txBody>
          <a:bodyPr spcFirstLastPara="1" vert="horz" wrap="square" lIns="68580" tIns="34290" rIns="68580" bIns="34290" rtlCol="0" anchor="t" anchorCtr="0"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Analyze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NYSE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7C3A0F-8D4E-5444-80B9-E838090287B6}"/>
              </a:ext>
            </a:extLst>
          </p:cNvPr>
          <p:cNvSpPr/>
          <p:nvPr/>
        </p:nvSpPr>
        <p:spPr>
          <a:xfrm>
            <a:off x="2246050" y="1752036"/>
            <a:ext cx="47850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4000" dirty="0">
                <a:latin typeface="Open Sans"/>
                <a:ea typeface="Open Sans"/>
                <a:cs typeface="Open Sans"/>
                <a:sym typeface="Open Sans"/>
              </a:rPr>
              <a:t>Business</a:t>
            </a:r>
            <a:r>
              <a:rPr lang="en-US" sz="3200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4000" dirty="0">
                <a:latin typeface="Open Sans"/>
                <a:ea typeface="Open Sans"/>
                <a:cs typeface="Open Sans"/>
                <a:sym typeface="Open Sans"/>
              </a:rPr>
              <a:t>Analytics</a:t>
            </a:r>
            <a:endParaRPr lang="en-US" sz="32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608654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4636863" y="1040785"/>
            <a:ext cx="4409483" cy="4038656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en" sz="900" dirty="0">
                <a:latin typeface="Open Sans"/>
                <a:ea typeface="Open Sans"/>
                <a:cs typeface="Open Sans"/>
                <a:sym typeface="Open Sans"/>
              </a:rPr>
              <a:t>First graph clearly shows the Operating Income for IT ($203,324,446,000) is highest amongst all for the year 4. After IT, financial sector has the second highest operating profit ($193,865,659,999).</a:t>
            </a:r>
          </a:p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en" sz="900" dirty="0">
                <a:latin typeface="Open Sans"/>
                <a:ea typeface="Open Sans"/>
                <a:cs typeface="Open Sans"/>
                <a:sym typeface="Open Sans"/>
              </a:rPr>
              <a:t>Although the total for IT is higher, but the Mean Operating Income for IT industry ($3,696,808,109) is lower as compare to financial sector which has mean of $4,728,430,732, the reason could be the few companies in IT have really high Income which is making the whole total operating income higher for IT.</a:t>
            </a:r>
          </a:p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en" sz="900" dirty="0">
                <a:latin typeface="Open Sans"/>
                <a:ea typeface="Open Sans"/>
                <a:cs typeface="Open Sans"/>
                <a:sym typeface="Open Sans"/>
              </a:rPr>
              <a:t>The median Operating Profit for IT industry (1,041,796,000) is lower compared to financial sector which has a median of $2,047,600,000. Looks like 50% of the companies in Finance has higher operating income on average as compared to IT. </a:t>
            </a:r>
          </a:p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en" sz="900" dirty="0">
                <a:latin typeface="Open Sans"/>
                <a:ea typeface="Open Sans"/>
                <a:cs typeface="Open Sans"/>
                <a:sym typeface="Open Sans"/>
              </a:rPr>
              <a:t>The standard deviation of IT ($8,933,840,105) is higher compared to Financial sector ($7,981,839,129), which means that there is high </a:t>
            </a:r>
            <a:r>
              <a:rPr lang="en-US" sz="900" dirty="0">
                <a:latin typeface="Open Sans"/>
                <a:ea typeface="Open Sans"/>
                <a:cs typeface="Open Sans"/>
                <a:sym typeface="Open Sans"/>
              </a:rPr>
              <a:t>variability</a:t>
            </a:r>
            <a:r>
              <a:rPr lang="en" sz="900" dirty="0">
                <a:latin typeface="Open Sans"/>
                <a:ea typeface="Open Sans"/>
                <a:cs typeface="Open Sans"/>
                <a:sym typeface="Open Sans"/>
              </a:rPr>
              <a:t> in the operating income of different companies in IT field, few companies might have very high income whereas few have lesser.</a:t>
            </a:r>
          </a:p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en-US" sz="900" dirty="0">
                <a:latin typeface="Open Sans"/>
                <a:ea typeface="Open Sans"/>
                <a:cs typeface="Open Sans"/>
                <a:sym typeface="Open Sans"/>
              </a:rPr>
              <a:t>Again, it is clear from Range that IT (60,158,934,000) has much higher Range compared to Financial sector ($37,058,936,000), which shows the income in different companies are more spread out.</a:t>
            </a:r>
          </a:p>
          <a:p>
            <a:pPr marL="285750" indent="-285750">
              <a:spcAft>
                <a:spcPts val="1600"/>
              </a:spcAft>
            </a:pPr>
            <a:r>
              <a:rPr lang="en-US" sz="900" dirty="0">
                <a:latin typeface="Open Sans"/>
                <a:ea typeface="Open Sans"/>
                <a:cs typeface="Open Sans"/>
                <a:sym typeface="Open Sans"/>
              </a:rPr>
              <a:t>From the skewness , both are right skewed, where mean is greater than the median</a:t>
            </a:r>
            <a:endParaRPr lang="en" sz="9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79092" y="1320712"/>
            <a:ext cx="4492908" cy="322058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0" y="248575"/>
            <a:ext cx="9144000" cy="795600"/>
          </a:xfrm>
          <a:prstGeom prst="rect">
            <a:avLst/>
          </a:prstGeom>
          <a:solidFill>
            <a:srgbClr val="073763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br>
              <a:rPr lang="en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Which Sector has the highest operating Income for Year 4? </a:t>
            </a:r>
            <a:endParaRPr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1D9F43-18AC-9048-8787-4A4AEA370575}"/>
              </a:ext>
            </a:extLst>
          </p:cNvPr>
          <p:cNvSpPr txBox="1"/>
          <p:nvPr/>
        </p:nvSpPr>
        <p:spPr>
          <a:xfrm>
            <a:off x="131495" y="4797332"/>
            <a:ext cx="42274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Note: I have substituted all $- with $0.01 to make calculation easier.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A189FB-5A2A-254E-B7C9-F02A218BC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94" y="1404277"/>
            <a:ext cx="3673845" cy="22282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67F2A4-56A2-0542-B838-CEB013B3D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94" y="3673375"/>
            <a:ext cx="4440506" cy="8270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885225-B28A-424E-9A5B-2BD1F947BC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617" y="930532"/>
            <a:ext cx="7803472" cy="3428403"/>
          </a:xfrm>
        </p:spPr>
        <p:txBody>
          <a:bodyPr/>
          <a:lstStyle/>
          <a:p>
            <a:pPr marL="139700" indent="0" algn="ctr">
              <a:buNone/>
            </a:pPr>
            <a:endParaRPr lang="en-US" sz="5400" dirty="0"/>
          </a:p>
          <a:p>
            <a:pPr marL="139700" indent="0" algn="ctr">
              <a:buNone/>
            </a:pPr>
            <a:r>
              <a:rPr lang="en-US" sz="5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5773796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272</Words>
  <Application>Microsoft Macintosh PowerPoint</Application>
  <PresentationFormat>On-screen Show (16:9)</PresentationFormat>
  <Paragraphs>13</Paragraphs>
  <Slides>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Open Sans</vt:lpstr>
      <vt:lpstr>Arial</vt:lpstr>
      <vt:lpstr>Calibri Light</vt:lpstr>
      <vt:lpstr>Simple Light</vt:lpstr>
      <vt:lpstr> Analyst</vt:lpstr>
      <vt:lpstr>   Which Sector has the highest operating Income for Year 4? 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20</cp:revision>
  <dcterms:modified xsi:type="dcterms:W3CDTF">2022-06-10T03:01:08Z</dcterms:modified>
</cp:coreProperties>
</file>